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0" r:id="rId4"/>
    <p:sldId id="288" r:id="rId5"/>
    <p:sldId id="268" r:id="rId6"/>
    <p:sldId id="269" r:id="rId7"/>
    <p:sldId id="257" r:id="rId8"/>
    <p:sldId id="261" r:id="rId9"/>
    <p:sldId id="28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23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FD2A-665D-49FD-BDF0-C0218997C4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D3C239D-FE7A-48E2-BEEF-3373EA62DD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A90DDBA-C1EB-4FE0-B3C0-E6E700E3EC2C}"/>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5" name="Footer Placeholder 4">
            <a:extLst>
              <a:ext uri="{FF2B5EF4-FFF2-40B4-BE49-F238E27FC236}">
                <a16:creationId xmlns:a16="http://schemas.microsoft.com/office/drawing/2014/main" id="{E693C2AD-6CB8-4F4A-B6B0-2E6805D0D60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BD8FECC-A566-40FB-ADC0-4ED438B7246E}"/>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46444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25AC-3B25-4EC6-A5CF-98A2CFB238B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358B1B3-8DF2-4B14-967C-DAE7DA269F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5F8804E-F2CF-4E1B-9852-106DFFC95171}"/>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5" name="Footer Placeholder 4">
            <a:extLst>
              <a:ext uri="{FF2B5EF4-FFF2-40B4-BE49-F238E27FC236}">
                <a16:creationId xmlns:a16="http://schemas.microsoft.com/office/drawing/2014/main" id="{D137EE2A-F37E-494D-95F8-CB49FDC92AB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AF5322E-2E5E-49EF-8375-5710F1474AAA}"/>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2567356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9EE849-8905-4C73-BDC5-C273106B94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B3A51A7-D406-43CB-A184-C20E07DFA3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FE1F11-9B92-40CA-A721-563AC25FC877}"/>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5" name="Footer Placeholder 4">
            <a:extLst>
              <a:ext uri="{FF2B5EF4-FFF2-40B4-BE49-F238E27FC236}">
                <a16:creationId xmlns:a16="http://schemas.microsoft.com/office/drawing/2014/main" id="{5A333098-97B2-41A0-8171-202ED7EC245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459C2D1-32B3-40D4-AF41-0CD1A7124ADF}"/>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296847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7C18C-E67E-48CC-AC71-8118A0C655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3EAF15C-8106-4F81-8409-8FE0C591DD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81D267E-B152-4895-B57B-D009E47A8242}"/>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5" name="Footer Placeholder 4">
            <a:extLst>
              <a:ext uri="{FF2B5EF4-FFF2-40B4-BE49-F238E27FC236}">
                <a16:creationId xmlns:a16="http://schemas.microsoft.com/office/drawing/2014/main" id="{252B87DE-3F9F-4146-BE3A-5D96C1F02C5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0EDB447-8CEC-4EDD-BE55-AB558CAF3AE3}"/>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387923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1E283-0490-41A6-B62B-D272573D89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F396A43-4F90-4F94-9A83-678BE7F920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86C89E-63EE-44AD-A4E8-15B8DD4F9FA2}"/>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5" name="Footer Placeholder 4">
            <a:extLst>
              <a:ext uri="{FF2B5EF4-FFF2-40B4-BE49-F238E27FC236}">
                <a16:creationId xmlns:a16="http://schemas.microsoft.com/office/drawing/2014/main" id="{E9697F3B-3876-4AA0-9D92-0C4FFD82B50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29164B1-B9CA-41A9-B9A3-4C181CCB05E2}"/>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3330016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63D2-CE7D-4DCB-9B0D-42385572079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E2E5F1D-5351-4D78-BBB2-21628456DC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B72AD61-C2EE-4B8C-BD48-23CFA25437D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45DFAD4-40C1-42FC-9404-F201AB2FFD85}"/>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6" name="Footer Placeholder 5">
            <a:extLst>
              <a:ext uri="{FF2B5EF4-FFF2-40B4-BE49-F238E27FC236}">
                <a16:creationId xmlns:a16="http://schemas.microsoft.com/office/drawing/2014/main" id="{1405B1C2-8285-41B7-97C4-BFC6F1A3031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7C116FC-205B-4DA7-827A-AE48A9851430}"/>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16953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013A0-6710-4B56-A40E-216D22357FA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1834512-B884-4418-95E4-06895D825C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1029319-D1A2-4F2E-B0EF-EC24167943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40BCB63-EFD9-411F-975E-8613FFFAB4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A6DA6C-613B-4CE5-94EB-CEF0BE51F6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AE80AD3-E880-40FA-A588-9D8369A9787A}"/>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8" name="Footer Placeholder 7">
            <a:extLst>
              <a:ext uri="{FF2B5EF4-FFF2-40B4-BE49-F238E27FC236}">
                <a16:creationId xmlns:a16="http://schemas.microsoft.com/office/drawing/2014/main" id="{505FB97E-6EF1-4E59-A4A5-F512B418C85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12EEFC0-7E58-447E-80D4-A2B08EFA7164}"/>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190318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7E5DC-9FE2-4C8E-B0AE-D09908F5B3D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0699D48-A0FC-432D-A350-469F43FA94C3}"/>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4" name="Footer Placeholder 3">
            <a:extLst>
              <a:ext uri="{FF2B5EF4-FFF2-40B4-BE49-F238E27FC236}">
                <a16:creationId xmlns:a16="http://schemas.microsoft.com/office/drawing/2014/main" id="{FD854483-C241-4F91-B47E-42B723C2D7A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BBB8BC3-E3DB-4980-A921-7990D4ECD48F}"/>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169539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F6DB8A-B071-4435-8753-304EF49F6DC8}"/>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3" name="Footer Placeholder 2">
            <a:extLst>
              <a:ext uri="{FF2B5EF4-FFF2-40B4-BE49-F238E27FC236}">
                <a16:creationId xmlns:a16="http://schemas.microsoft.com/office/drawing/2014/main" id="{D1F199CB-EAEB-4D4A-A2DF-C6140F7ED9E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EFC95167-739F-4B31-925F-CB846020D206}"/>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23134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3750-473B-424F-A42E-E6C5BC2FC4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E15FA78-8744-4618-AAE9-DF632E255D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B9A8D79-16C1-4D24-9267-026E772879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77B16B-CCAB-40CA-9233-100ED9F7B61C}"/>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6" name="Footer Placeholder 5">
            <a:extLst>
              <a:ext uri="{FF2B5EF4-FFF2-40B4-BE49-F238E27FC236}">
                <a16:creationId xmlns:a16="http://schemas.microsoft.com/office/drawing/2014/main" id="{D6690919-E0A0-42A3-9DDD-C4D6A39885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906EA93-7503-4638-8CC2-E2DE7776F316}"/>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92479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DBC25-551D-4C4C-B8A0-011228843D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73120F0-F1ED-46D2-86B3-C303925214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51534152-F4C9-46A4-A191-8A99DDE2D7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6B9F9A-A648-419B-96F1-C20BC1091636}"/>
              </a:ext>
            </a:extLst>
          </p:cNvPr>
          <p:cNvSpPr>
            <a:spLocks noGrp="1"/>
          </p:cNvSpPr>
          <p:nvPr>
            <p:ph type="dt" sz="half" idx="10"/>
          </p:nvPr>
        </p:nvSpPr>
        <p:spPr/>
        <p:txBody>
          <a:bodyPr/>
          <a:lstStyle/>
          <a:p>
            <a:fld id="{56264FAF-D6BE-4A3C-B1D4-57CE8749CE52}" type="datetimeFigureOut">
              <a:rPr lang="en-AU" smtClean="0"/>
              <a:t>25/04/2021</a:t>
            </a:fld>
            <a:endParaRPr lang="en-AU"/>
          </a:p>
        </p:txBody>
      </p:sp>
      <p:sp>
        <p:nvSpPr>
          <p:cNvPr id="6" name="Footer Placeholder 5">
            <a:extLst>
              <a:ext uri="{FF2B5EF4-FFF2-40B4-BE49-F238E27FC236}">
                <a16:creationId xmlns:a16="http://schemas.microsoft.com/office/drawing/2014/main" id="{BB922A27-800B-4379-8151-64F1E98A6BB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9C3EBF0-8D50-4D7D-9795-C189E5C9180E}"/>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3977820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132A11-CF6B-4CDD-B8DE-10E8C6B564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4025B40-60F9-49BD-BAB8-B512AAA1DB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5BBB551-17CE-4054-B03F-7EF6861BE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64FAF-D6BE-4A3C-B1D4-57CE8749CE52}" type="datetimeFigureOut">
              <a:rPr lang="en-AU" smtClean="0"/>
              <a:t>25/04/2021</a:t>
            </a:fld>
            <a:endParaRPr lang="en-AU"/>
          </a:p>
        </p:txBody>
      </p:sp>
      <p:sp>
        <p:nvSpPr>
          <p:cNvPr id="5" name="Footer Placeholder 4">
            <a:extLst>
              <a:ext uri="{FF2B5EF4-FFF2-40B4-BE49-F238E27FC236}">
                <a16:creationId xmlns:a16="http://schemas.microsoft.com/office/drawing/2014/main" id="{514705B2-1E00-40CE-8167-B568CD33AA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2579F0A-E7E7-4683-AAF4-3126D497B6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9F085-7FBA-437B-AA9C-CB431834E694}" type="slidenum">
              <a:rPr lang="en-AU" smtClean="0"/>
              <a:t>‹#›</a:t>
            </a:fld>
            <a:endParaRPr lang="en-AU"/>
          </a:p>
        </p:txBody>
      </p:sp>
    </p:spTree>
    <p:extLst>
      <p:ext uri="{BB962C8B-B14F-4D97-AF65-F5344CB8AC3E}">
        <p14:creationId xmlns:p14="http://schemas.microsoft.com/office/powerpoint/2010/main" val="2268919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tim.abood@gmail.com" TargetMode="External"/><Relationship Id="rId2" Type="http://schemas.openxmlformats.org/officeDocument/2006/relationships/hyperlink" Target="mailto:hatim.abood@uodiyala.edu.iq"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lideplayer.com/slide/6103204/18/images/5/Fossil+Fuels+Fossil+fuels+are+fuels+formed+by+natural+processes%2C+such+as+the+anaerobic+decomposition+of+buried+dead+organisms..jpg" TargetMode="External"/><Relationship Id="rId2" Type="http://schemas.openxmlformats.org/officeDocument/2006/relationships/hyperlink" Target="https://slideplayer.com/slide/6103204/18/images/4/Nonrenewable+Resources.jpg" TargetMode="External"/><Relationship Id="rId1" Type="http://schemas.openxmlformats.org/officeDocument/2006/relationships/slideLayout" Target="../slideLayouts/slideLayout6.xml"/><Relationship Id="rId4" Type="http://schemas.openxmlformats.org/officeDocument/2006/relationships/hyperlink" Target="https://slideplayer.com/slide/6103204/18/images/6/Fossil+Fuels+Fossil+fuels+are+relatively+cheap+and+easy+to+use+once+extracted.+However%2C+they+cause+major+environmental+damage..jp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slideplayer.com/slide/6103204/18/images/14/Renewable+Resources+Resources+that+can+be+replaced+by+nature+at+a+rate+close+to+the+rate+at+which+they+are+used..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Wave_power" TargetMode="External"/><Relationship Id="rId13" Type="http://schemas.openxmlformats.org/officeDocument/2006/relationships/hyperlink" Target="https://en.wikipedia.org/wiki/Air_conditioning" TargetMode="External"/><Relationship Id="rId18" Type="http://schemas.openxmlformats.org/officeDocument/2006/relationships/image" Target="../media/image2.png"/><Relationship Id="rId3" Type="http://schemas.openxmlformats.org/officeDocument/2006/relationships/hyperlink" Target="https://en.wikipedia.org/wiki/Orders_of_magnitude_(time)" TargetMode="External"/><Relationship Id="rId7" Type="http://schemas.openxmlformats.org/officeDocument/2006/relationships/hyperlink" Target="https://en.wikipedia.org/wiki/Tidal_power" TargetMode="External"/><Relationship Id="rId12" Type="http://schemas.openxmlformats.org/officeDocument/2006/relationships/hyperlink" Target="https://en.wikipedia.org/wiki/Water_heating" TargetMode="External"/><Relationship Id="rId17" Type="http://schemas.openxmlformats.org/officeDocument/2006/relationships/hyperlink" Target="https://www.iea.org/data-and-statistics/charts" TargetMode="External"/><Relationship Id="rId2" Type="http://schemas.openxmlformats.org/officeDocument/2006/relationships/hyperlink" Target="https://en.wikipedia.org/wiki/Renewable_resource" TargetMode="External"/><Relationship Id="rId16" Type="http://schemas.openxmlformats.org/officeDocument/2006/relationships/hyperlink" Target="https://www.iea.org/data-and-statistics?country=WORLD&amp;fuel=Energy%20supply&amp;indicator=ElecGenByFuel" TargetMode="External"/><Relationship Id="rId1" Type="http://schemas.openxmlformats.org/officeDocument/2006/relationships/slideLayout" Target="../slideLayouts/slideLayout2.xml"/><Relationship Id="rId6" Type="http://schemas.openxmlformats.org/officeDocument/2006/relationships/hyperlink" Target="https://en.wikipedia.org/wiki/Rain" TargetMode="External"/><Relationship Id="rId11" Type="http://schemas.openxmlformats.org/officeDocument/2006/relationships/hyperlink" Target="https://en.wikipedia.org/wiki/Space_heating" TargetMode="External"/><Relationship Id="rId5" Type="http://schemas.openxmlformats.org/officeDocument/2006/relationships/hyperlink" Target="https://en.wikipedia.org/wiki/Wind_power" TargetMode="External"/><Relationship Id="rId15" Type="http://schemas.openxmlformats.org/officeDocument/2006/relationships/hyperlink" Target="https://en.wikipedia.org/wiki/Stand-alone_power_system" TargetMode="External"/><Relationship Id="rId10" Type="http://schemas.openxmlformats.org/officeDocument/2006/relationships/hyperlink" Target="https://en.wikipedia.org/wiki/Electricity_generation" TargetMode="External"/><Relationship Id="rId4" Type="http://schemas.openxmlformats.org/officeDocument/2006/relationships/hyperlink" Target="https://en.wikipedia.org/wiki/Sunlight" TargetMode="External"/><Relationship Id="rId9" Type="http://schemas.openxmlformats.org/officeDocument/2006/relationships/hyperlink" Target="https://en.wikipedia.org/wiki/Geothermal_energy" TargetMode="External"/><Relationship Id="rId14" Type="http://schemas.openxmlformats.org/officeDocument/2006/relationships/hyperlink" Target="https://en.wikipedia.org/wiki/Transportation"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Hydropower" TargetMode="External"/><Relationship Id="rId3" Type="http://schemas.openxmlformats.org/officeDocument/2006/relationships/hyperlink" Target="https://en.wikipedia.org/wiki/Wind" TargetMode="External"/><Relationship Id="rId7" Type="http://schemas.openxmlformats.org/officeDocument/2006/relationships/hyperlink" Target="https://en.wikipedia.org/wiki/International_Energy_Agency" TargetMode="External"/><Relationship Id="rId2" Type="http://schemas.openxmlformats.org/officeDocument/2006/relationships/hyperlink" Target="https://en.wikipedia.org/wiki/Sunlight" TargetMode="External"/><Relationship Id="rId1" Type="http://schemas.openxmlformats.org/officeDocument/2006/relationships/slideLayout" Target="../slideLayouts/slideLayout2.xml"/><Relationship Id="rId6" Type="http://schemas.openxmlformats.org/officeDocument/2006/relationships/hyperlink" Target="https://en.wikipedia.org/wiki/Geothermal_heating" TargetMode="External"/><Relationship Id="rId5" Type="http://schemas.openxmlformats.org/officeDocument/2006/relationships/hyperlink" Target="https://en.wikipedia.org/wiki/Biomass" TargetMode="External"/><Relationship Id="rId4" Type="http://schemas.openxmlformats.org/officeDocument/2006/relationships/hyperlink" Target="https://en.wikipedia.org/wiki/Tide"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7A628-DC31-41A7-A495-DB795DBAD626}"/>
              </a:ext>
            </a:extLst>
          </p:cNvPr>
          <p:cNvSpPr>
            <a:spLocks noGrp="1"/>
          </p:cNvSpPr>
          <p:nvPr>
            <p:ph type="ctrTitle"/>
          </p:nvPr>
        </p:nvSpPr>
        <p:spPr>
          <a:xfrm>
            <a:off x="834887" y="689113"/>
            <a:ext cx="10296939" cy="2991677"/>
          </a:xfrm>
        </p:spPr>
        <p:txBody>
          <a:bodyPr>
            <a:normAutofit fontScale="90000"/>
          </a:bodyPr>
          <a:lstStyle/>
          <a:p>
            <a:r>
              <a:rPr lang="en-AU" sz="6700" b="1" dirty="0">
                <a:solidFill>
                  <a:srgbClr val="0070C0"/>
                </a:solidFill>
              </a:rPr>
              <a:t>Renewable Energy Utilization</a:t>
            </a:r>
            <a:br>
              <a:rPr lang="en-AU" b="1" dirty="0">
                <a:solidFill>
                  <a:srgbClr val="0070C0"/>
                </a:solidFill>
              </a:rPr>
            </a:br>
            <a:r>
              <a:rPr lang="en-AU" b="1" dirty="0">
                <a:solidFill>
                  <a:srgbClr val="0070C0"/>
                </a:solidFill>
              </a:rPr>
              <a:t>EP409, </a:t>
            </a:r>
            <a:r>
              <a:rPr lang="en-AU" sz="4900" b="1" dirty="0">
                <a:solidFill>
                  <a:srgbClr val="0070C0"/>
                </a:solidFill>
              </a:rPr>
              <a:t>4</a:t>
            </a:r>
            <a:r>
              <a:rPr lang="en-AU" sz="4900" b="1" baseline="30000" dirty="0">
                <a:solidFill>
                  <a:srgbClr val="0070C0"/>
                </a:solidFill>
              </a:rPr>
              <a:t>th</a:t>
            </a:r>
            <a:r>
              <a:rPr lang="en-AU" sz="4900" b="1" dirty="0">
                <a:solidFill>
                  <a:srgbClr val="0070C0"/>
                </a:solidFill>
              </a:rPr>
              <a:t> Level course</a:t>
            </a:r>
            <a:br>
              <a:rPr lang="en-AU" b="1" dirty="0">
                <a:solidFill>
                  <a:srgbClr val="0070C0"/>
                </a:solidFill>
              </a:rPr>
            </a:br>
            <a:r>
              <a:rPr lang="en-AU" sz="4400" b="1" dirty="0">
                <a:solidFill>
                  <a:srgbClr val="0070C0"/>
                </a:solidFill>
              </a:rPr>
              <a:t>Dept.: Engineering of Power and Electrical Machines</a:t>
            </a:r>
            <a:br>
              <a:rPr lang="en-AU" sz="4400" b="1" dirty="0">
                <a:solidFill>
                  <a:srgbClr val="0070C0"/>
                </a:solidFill>
              </a:rPr>
            </a:br>
            <a:r>
              <a:rPr lang="en-AU" sz="3600" b="1" dirty="0">
                <a:solidFill>
                  <a:srgbClr val="0070C0"/>
                </a:solidFill>
              </a:rPr>
              <a:t>1</a:t>
            </a:r>
            <a:r>
              <a:rPr lang="en-AU" sz="3600" b="1" baseline="30000" dirty="0">
                <a:solidFill>
                  <a:srgbClr val="0070C0"/>
                </a:solidFill>
              </a:rPr>
              <a:t>st</a:t>
            </a:r>
            <a:r>
              <a:rPr lang="en-AU" sz="3600" b="1" dirty="0">
                <a:solidFill>
                  <a:srgbClr val="0070C0"/>
                </a:solidFill>
              </a:rPr>
              <a:t> lecture , April 2021</a:t>
            </a:r>
            <a:endParaRPr lang="en-AU" b="1" dirty="0">
              <a:solidFill>
                <a:srgbClr val="0070C0"/>
              </a:solidFill>
            </a:endParaRPr>
          </a:p>
        </p:txBody>
      </p:sp>
      <p:sp>
        <p:nvSpPr>
          <p:cNvPr id="3" name="Subtitle 2">
            <a:extLst>
              <a:ext uri="{FF2B5EF4-FFF2-40B4-BE49-F238E27FC236}">
                <a16:creationId xmlns:a16="http://schemas.microsoft.com/office/drawing/2014/main" id="{379F8306-AB88-4E37-8FA8-30B607C3F6A9}"/>
              </a:ext>
            </a:extLst>
          </p:cNvPr>
          <p:cNvSpPr>
            <a:spLocks noGrp="1"/>
          </p:cNvSpPr>
          <p:nvPr>
            <p:ph type="subTitle" idx="1"/>
          </p:nvPr>
        </p:nvSpPr>
        <p:spPr>
          <a:xfrm>
            <a:off x="1524000" y="4200939"/>
            <a:ext cx="9144000" cy="2107096"/>
          </a:xfrm>
        </p:spPr>
        <p:txBody>
          <a:bodyPr>
            <a:normAutofit fontScale="92500" lnSpcReduction="10000"/>
          </a:bodyPr>
          <a:lstStyle/>
          <a:p>
            <a:r>
              <a:rPr lang="en-AU" sz="2800" dirty="0"/>
              <a:t>Instructor:</a:t>
            </a:r>
          </a:p>
          <a:p>
            <a:r>
              <a:rPr lang="en-AU" sz="3200" b="1" dirty="0"/>
              <a:t>Dr. Hatim G. Abood</a:t>
            </a:r>
          </a:p>
          <a:p>
            <a:r>
              <a:rPr lang="en-AU" dirty="0"/>
              <a:t>PhD, Electrical Power Engineering</a:t>
            </a:r>
          </a:p>
          <a:p>
            <a:r>
              <a:rPr lang="en-AU" dirty="0">
                <a:hlinkClick r:id="rId2"/>
              </a:rPr>
              <a:t>hatim.abood@uodiyala.edu.iq</a:t>
            </a:r>
            <a:r>
              <a:rPr lang="en-AU" dirty="0"/>
              <a:t> </a:t>
            </a:r>
          </a:p>
          <a:p>
            <a:r>
              <a:rPr lang="en-AU" dirty="0">
                <a:hlinkClick r:id="rId3"/>
              </a:rPr>
              <a:t>hatim.abood@gmail.com</a:t>
            </a:r>
            <a:endParaRPr lang="en-AU" dirty="0"/>
          </a:p>
          <a:p>
            <a:endParaRPr lang="en-AU" dirty="0"/>
          </a:p>
        </p:txBody>
      </p:sp>
    </p:spTree>
    <p:extLst>
      <p:ext uri="{BB962C8B-B14F-4D97-AF65-F5344CB8AC3E}">
        <p14:creationId xmlns:p14="http://schemas.microsoft.com/office/powerpoint/2010/main" val="1363354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738C5-0A41-4175-8D84-23BFDF9AA52D}"/>
              </a:ext>
            </a:extLst>
          </p:cNvPr>
          <p:cNvSpPr>
            <a:spLocks noGrp="1"/>
          </p:cNvSpPr>
          <p:nvPr>
            <p:ph type="title"/>
          </p:nvPr>
        </p:nvSpPr>
        <p:spPr>
          <a:xfrm>
            <a:off x="615513" y="0"/>
            <a:ext cx="11449878" cy="1126435"/>
          </a:xfrm>
        </p:spPr>
        <p:txBody>
          <a:bodyPr/>
          <a:lstStyle/>
          <a:p>
            <a:r>
              <a:rPr lang="en-AU" b="1" dirty="0">
                <a:solidFill>
                  <a:srgbClr val="0070C0"/>
                </a:solidFill>
              </a:rPr>
              <a:t>Environmental impact of conventional fossil fuel </a:t>
            </a:r>
          </a:p>
        </p:txBody>
      </p:sp>
      <p:sp>
        <p:nvSpPr>
          <p:cNvPr id="3" name="Content Placeholder 2">
            <a:extLst>
              <a:ext uri="{FF2B5EF4-FFF2-40B4-BE49-F238E27FC236}">
                <a16:creationId xmlns:a16="http://schemas.microsoft.com/office/drawing/2014/main" id="{21B0CEA3-3551-448C-8DF4-720D1BE14F04}"/>
              </a:ext>
            </a:extLst>
          </p:cNvPr>
          <p:cNvSpPr txBox="1">
            <a:spLocks/>
          </p:cNvSpPr>
          <p:nvPr/>
        </p:nvSpPr>
        <p:spPr>
          <a:xfrm>
            <a:off x="126609" y="858130"/>
            <a:ext cx="12065391" cy="5999870"/>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b="1" dirty="0"/>
              <a:t>Natural Resources</a:t>
            </a:r>
            <a:r>
              <a:rPr lang="en-AU" dirty="0"/>
              <a:t>: There are advantages (+) and disadvantages (-) to using any energy source. Extraction and use of any resource carries an environmental cost that must be weighed against the economic benefit.</a:t>
            </a:r>
            <a:br>
              <a:rPr lang="en-AU" dirty="0"/>
            </a:br>
            <a:endParaRPr lang="en-AU" dirty="0"/>
          </a:p>
          <a:p>
            <a:r>
              <a:rPr lang="en-AU" dirty="0">
                <a:hlinkClick r:id="rId2" tooltip="Nonrenewable Resources"/>
              </a:rPr>
              <a:t> </a:t>
            </a:r>
            <a:r>
              <a:rPr lang="en-AU" b="1" dirty="0"/>
              <a:t>Non-renewable Resources</a:t>
            </a:r>
            <a:br>
              <a:rPr lang="en-AU" dirty="0"/>
            </a:br>
            <a:r>
              <a:rPr lang="en-AU" dirty="0" err="1"/>
              <a:t>Nonrenewable</a:t>
            </a:r>
            <a:r>
              <a:rPr lang="en-AU" dirty="0"/>
              <a:t> resources exist in a fixed amount. They are renewed very slowly or not at all. Some of these resources include: Fossil fuels, uranium, rocks, and minerals</a:t>
            </a:r>
            <a:br>
              <a:rPr lang="en-AU" dirty="0"/>
            </a:br>
            <a:endParaRPr lang="en-AU" dirty="0"/>
          </a:p>
          <a:p>
            <a:r>
              <a:rPr lang="en-AU" dirty="0">
                <a:hlinkClick r:id="rId3" tooltip="Fossil Fuels Fossil fuels are fuels formed by natural processes, such as the anaerobic decomposition of buried dead organisms."/>
              </a:rPr>
              <a:t> </a:t>
            </a:r>
            <a:r>
              <a:rPr lang="en-AU" b="1" dirty="0">
                <a:solidFill>
                  <a:srgbClr val="0070C0"/>
                </a:solidFill>
              </a:rPr>
              <a:t>Fossil Fuels</a:t>
            </a:r>
            <a:r>
              <a:rPr lang="en-AU" dirty="0"/>
              <a:t>: Fossil fuels are fuels formed by natural processes, such as the anaerobic decomposition of buried dead organisms Fossil fuels take millions of years to form (can exceed 650 million years) and contain high amounts of carbon Fossil fuels include: Coal Petroleum (Oil)Natural Gas</a:t>
            </a:r>
            <a:br>
              <a:rPr lang="en-AU" dirty="0"/>
            </a:br>
            <a:endParaRPr lang="en-AU" dirty="0"/>
          </a:p>
          <a:p>
            <a:r>
              <a:rPr lang="en-AU" dirty="0">
                <a:hlinkClick r:id="rId4" tooltip="Fossil Fuels Fossil fuels are relatively cheap and easy to use once extracted. However, they cause major environmental damage."/>
              </a:rPr>
              <a:t> </a:t>
            </a:r>
            <a:r>
              <a:rPr lang="en-AU" dirty="0"/>
              <a:t>Fossil Fuels: Fossil fuels are relatively cheap and easy to use once extracted. However, they cause major environmental damage. </a:t>
            </a:r>
            <a:r>
              <a:rPr lang="en-AU" b="1" dirty="0"/>
              <a:t>Extracting</a:t>
            </a:r>
            <a:r>
              <a:rPr lang="en-AU" dirty="0"/>
              <a:t> fossil fuels damages the </a:t>
            </a:r>
            <a:r>
              <a:rPr lang="en-AU" b="1" dirty="0"/>
              <a:t>land</a:t>
            </a:r>
            <a:r>
              <a:rPr lang="en-AU" dirty="0"/>
              <a:t>, and </a:t>
            </a:r>
            <a:r>
              <a:rPr lang="en-AU" b="1" dirty="0"/>
              <a:t>burning</a:t>
            </a:r>
            <a:r>
              <a:rPr lang="en-AU" dirty="0"/>
              <a:t> them (how we get energy from them) </a:t>
            </a:r>
            <a:r>
              <a:rPr lang="en-AU" b="1" dirty="0"/>
              <a:t>pollutes</a:t>
            </a:r>
            <a:r>
              <a:rPr lang="en-AU" dirty="0"/>
              <a:t> the </a:t>
            </a:r>
            <a:r>
              <a:rPr lang="en-AU" b="1" dirty="0"/>
              <a:t>atmosphere</a:t>
            </a:r>
            <a:r>
              <a:rPr lang="en-AU" dirty="0"/>
              <a:t>. Burning fossil fuels releases large amounts of </a:t>
            </a:r>
            <a:r>
              <a:rPr lang="en-AU" b="1" dirty="0"/>
              <a:t>carbon</a:t>
            </a:r>
            <a:r>
              <a:rPr lang="en-AU" dirty="0"/>
              <a:t> dioxide (CO2) into the atmosphere</a:t>
            </a:r>
            <a:br>
              <a:rPr lang="en-AU" dirty="0"/>
            </a:br>
            <a:endParaRPr lang="en-AU" dirty="0"/>
          </a:p>
          <a:p>
            <a:r>
              <a:rPr lang="en-AU" dirty="0"/>
              <a:t> - Coal </a:t>
            </a:r>
            <a:r>
              <a:rPr lang="ar-IQ" dirty="0"/>
              <a:t>:</a:t>
            </a:r>
            <a:r>
              <a:rPr lang="en-AU" dirty="0"/>
              <a:t>Coal can be extracted from underground mines, strip (surface) mining and mountain top removal. A typical coal plant generates </a:t>
            </a:r>
            <a:r>
              <a:rPr lang="en-AU" b="1" dirty="0"/>
              <a:t>3.5 million tons of CO2</a:t>
            </a:r>
            <a:r>
              <a:rPr lang="en-AU" dirty="0"/>
              <a:t> per year. Burning coal also releases </a:t>
            </a:r>
            <a:r>
              <a:rPr lang="en-AU" dirty="0" err="1"/>
              <a:t>sulfur</a:t>
            </a:r>
            <a:r>
              <a:rPr lang="en-AU" dirty="0"/>
              <a:t> dioxide, nitrogen oxides, particulate matter (soot/ash), and mercury. Burning coal is a leading cause of </a:t>
            </a:r>
            <a:r>
              <a:rPr lang="en-AU" b="1" dirty="0"/>
              <a:t>smog, acid rain, and air pollution</a:t>
            </a:r>
            <a:r>
              <a:rPr lang="en-AU" dirty="0"/>
              <a:t>. Uses include: electricity generation, steel production, cement manufacturing, and as a liquid fuel</a:t>
            </a:r>
          </a:p>
        </p:txBody>
      </p:sp>
    </p:spTree>
    <p:extLst>
      <p:ext uri="{BB962C8B-B14F-4D97-AF65-F5344CB8AC3E}">
        <p14:creationId xmlns:p14="http://schemas.microsoft.com/office/powerpoint/2010/main" val="19678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5760A1-9876-4F61-858E-392A37DED369}"/>
              </a:ext>
            </a:extLst>
          </p:cNvPr>
          <p:cNvSpPr/>
          <p:nvPr/>
        </p:nvSpPr>
        <p:spPr>
          <a:xfrm>
            <a:off x="159026" y="172279"/>
            <a:ext cx="12032974" cy="6555641"/>
          </a:xfrm>
          <a:prstGeom prst="rect">
            <a:avLst/>
          </a:prstGeom>
        </p:spPr>
        <p:txBody>
          <a:bodyPr wrap="square">
            <a:spAutoFit/>
          </a:bodyPr>
          <a:lstStyle/>
          <a:p>
            <a:r>
              <a:rPr lang="en-AU" sz="2000" dirty="0"/>
              <a:t> Oil and Natural Gas Oil and natural gas are extracted by </a:t>
            </a:r>
            <a:r>
              <a:rPr lang="en-AU" sz="2000" b="1" dirty="0"/>
              <a:t>drilling and pumping</a:t>
            </a:r>
            <a:r>
              <a:rPr lang="en-AU" sz="2000" dirty="0"/>
              <a:t>. The oil and natural gas industry is the largest industrial source of emissions of volatile organic compounds (VOCs), which contribute to the formation of ground-level </a:t>
            </a:r>
            <a:r>
              <a:rPr lang="en-AU" sz="2000" b="1" dirty="0"/>
              <a:t>ozone</a:t>
            </a:r>
            <a:r>
              <a:rPr lang="en-AU" sz="2000" dirty="0"/>
              <a:t> (O3)Natural gas (mostly methane) “</a:t>
            </a:r>
            <a:r>
              <a:rPr lang="en-AU" sz="2000" b="1" dirty="0"/>
              <a:t>burns cleaner</a:t>
            </a:r>
            <a:r>
              <a:rPr lang="en-AU" sz="2000" dirty="0"/>
              <a:t>” than oil and coal because it produces </a:t>
            </a:r>
            <a:r>
              <a:rPr lang="en-AU" sz="2000" b="1" dirty="0"/>
              <a:t>less</a:t>
            </a:r>
            <a:r>
              <a:rPr lang="en-AU" sz="2000" dirty="0"/>
              <a:t> CO2 and nitrogen oxides. Burning oil at power plants produces nitrogen oxides, </a:t>
            </a:r>
            <a:r>
              <a:rPr lang="en-AU" sz="2000" dirty="0" err="1"/>
              <a:t>sulfur</a:t>
            </a:r>
            <a:r>
              <a:rPr lang="en-AU" sz="2000" dirty="0"/>
              <a:t> oxides, </a:t>
            </a:r>
            <a:r>
              <a:rPr lang="en-AU" sz="2000" dirty="0" err="1"/>
              <a:t>sulfur</a:t>
            </a:r>
            <a:r>
              <a:rPr lang="en-AU" sz="2000" dirty="0"/>
              <a:t> dioxide, carbon dioxide, and mercury. Other harmful effects include </a:t>
            </a:r>
            <a:r>
              <a:rPr lang="en-AU" sz="2000" b="1" dirty="0"/>
              <a:t>water contamination and oil spills</a:t>
            </a:r>
            <a:r>
              <a:rPr lang="en-AU" sz="2000" dirty="0"/>
              <a:t>.</a:t>
            </a:r>
          </a:p>
          <a:p>
            <a:r>
              <a:rPr lang="en-AU" sz="2000" dirty="0"/>
              <a:t>- Oil and Natural </a:t>
            </a:r>
            <a:r>
              <a:rPr lang="en-AU" sz="2000" dirty="0" err="1"/>
              <a:t>GasOil</a:t>
            </a:r>
            <a:r>
              <a:rPr lang="en-AU" sz="2000" dirty="0"/>
              <a:t> uses include: transportation, home heating, plastics, and fuel for electricity generating plants. Initially, crude oil is removed from the ground, and is refined into products such as gasoline, kerosene, propane, and diesel. Natural gas uses include: combustion to generate electricity, heating, cooking, and fuel for vehicles</a:t>
            </a:r>
            <a:br>
              <a:rPr lang="en-AU" sz="2000" dirty="0"/>
            </a:br>
            <a:endParaRPr lang="en-AU" sz="2000" dirty="0"/>
          </a:p>
          <a:p>
            <a:r>
              <a:rPr lang="en-AU" sz="2000" dirty="0"/>
              <a:t>- Uranium: Uranium is a very heavy metal that occurs in most rocks and sea water.</a:t>
            </a:r>
            <a:r>
              <a:rPr lang="ar-IQ" sz="2000" dirty="0"/>
              <a:t> </a:t>
            </a:r>
            <a:r>
              <a:rPr lang="en-AU" sz="2000" dirty="0"/>
              <a:t>In nuclear power plants, the nucleus of a uranium atom is split, releasing energy in the form of heat. This process is known as nuclear fission.</a:t>
            </a:r>
            <a:br>
              <a:rPr lang="en-AU" sz="2000" dirty="0"/>
            </a:br>
            <a:endParaRPr lang="en-AU" sz="2000" dirty="0"/>
          </a:p>
          <a:p>
            <a:r>
              <a:rPr lang="en-AU" sz="2000" dirty="0"/>
              <a:t>- Uranium: Nuclear power plants are not major producers of air pollution. The clouds you see coming from the towers are just </a:t>
            </a:r>
            <a:r>
              <a:rPr lang="en-AU" sz="2000" b="1" dirty="0"/>
              <a:t>water vapor</a:t>
            </a:r>
            <a:r>
              <a:rPr lang="en-AU" sz="2000" dirty="0"/>
              <a:t>. However, nuclear power plants do produce </a:t>
            </a:r>
            <a:r>
              <a:rPr lang="en-AU" sz="2000" b="1" dirty="0"/>
              <a:t>radioactive</a:t>
            </a:r>
            <a:r>
              <a:rPr lang="en-AU" sz="2000" dirty="0"/>
              <a:t> waste. This waste is contained on site and is a relatively small amount compared to the waste created by fossil fuels. Nuclear waste is radioactive and can remain dangerous to humans for hundreds of </a:t>
            </a:r>
            <a:r>
              <a:rPr lang="en-AU" sz="2000" b="1" dirty="0"/>
              <a:t>thousands</a:t>
            </a:r>
            <a:r>
              <a:rPr lang="en-AU" sz="2000" dirty="0"/>
              <a:t> of years. Since the first nuclear power plant was built in 1954, there have been 3 meltdowns</a:t>
            </a:r>
            <a:br>
              <a:rPr lang="en-AU" sz="2000" dirty="0"/>
            </a:br>
            <a:endParaRPr lang="en-AU" sz="2000" dirty="0"/>
          </a:p>
          <a:p>
            <a:r>
              <a:rPr lang="en-AU" sz="2000" dirty="0">
                <a:hlinkClick r:id="rId2" tooltip="Renewable Resources Resources that can be replaced by nature at a rate close to the rate at which they are used."/>
              </a:rPr>
              <a:t> </a:t>
            </a:r>
            <a:r>
              <a:rPr lang="en-AU" sz="2000" b="1" dirty="0">
                <a:solidFill>
                  <a:schemeClr val="accent6">
                    <a:lumMod val="75000"/>
                  </a:schemeClr>
                </a:solidFill>
              </a:rPr>
              <a:t>Renewable Resources</a:t>
            </a:r>
            <a:r>
              <a:rPr lang="en-AU" sz="2000" dirty="0"/>
              <a:t>: Resources that can be </a:t>
            </a:r>
            <a:r>
              <a:rPr lang="en-AU" sz="2000" b="1" dirty="0"/>
              <a:t>replaced by nature at a rate close to the rate at which they are used</a:t>
            </a:r>
            <a:r>
              <a:rPr lang="en-AU" sz="2000" dirty="0"/>
              <a:t>. Include: </a:t>
            </a:r>
            <a:r>
              <a:rPr lang="en-AU" sz="2000" b="1" dirty="0">
                <a:solidFill>
                  <a:schemeClr val="accent6">
                    <a:lumMod val="75000"/>
                  </a:schemeClr>
                </a:solidFill>
              </a:rPr>
              <a:t>vegetation, sunlight, air, and surface water</a:t>
            </a:r>
          </a:p>
        </p:txBody>
      </p:sp>
    </p:spTree>
    <p:extLst>
      <p:ext uri="{BB962C8B-B14F-4D97-AF65-F5344CB8AC3E}">
        <p14:creationId xmlns:p14="http://schemas.microsoft.com/office/powerpoint/2010/main" val="2339428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0D38CC3-509F-4F57-9F57-E27C0A072D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075043" y="-1954159"/>
            <a:ext cx="6532245" cy="11092073"/>
          </a:xfrm>
          <a:prstGeom prst="rect">
            <a:avLst/>
          </a:prstGeom>
          <a:noFill/>
          <a:ln>
            <a:noFill/>
          </a:ln>
        </p:spPr>
      </p:pic>
    </p:spTree>
    <p:extLst>
      <p:ext uri="{BB962C8B-B14F-4D97-AF65-F5344CB8AC3E}">
        <p14:creationId xmlns:p14="http://schemas.microsoft.com/office/powerpoint/2010/main" val="382178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77FEF-667F-485C-8EE1-D051F3C48981}"/>
              </a:ext>
            </a:extLst>
          </p:cNvPr>
          <p:cNvSpPr>
            <a:spLocks noGrp="1"/>
          </p:cNvSpPr>
          <p:nvPr>
            <p:ph type="title"/>
          </p:nvPr>
        </p:nvSpPr>
        <p:spPr>
          <a:xfrm>
            <a:off x="838200" y="1"/>
            <a:ext cx="10515600" cy="1046922"/>
          </a:xfrm>
        </p:spPr>
        <p:txBody>
          <a:bodyPr/>
          <a:lstStyle/>
          <a:p>
            <a:r>
              <a:rPr lang="en-AU" dirty="0"/>
              <a:t>Energy Crisis</a:t>
            </a:r>
          </a:p>
        </p:txBody>
      </p:sp>
      <p:sp>
        <p:nvSpPr>
          <p:cNvPr id="3" name="Content Placeholder 2">
            <a:extLst>
              <a:ext uri="{FF2B5EF4-FFF2-40B4-BE49-F238E27FC236}">
                <a16:creationId xmlns:a16="http://schemas.microsoft.com/office/drawing/2014/main" id="{90EE547A-5B30-4897-AEF5-55EBF5ABCECA}"/>
              </a:ext>
            </a:extLst>
          </p:cNvPr>
          <p:cNvSpPr>
            <a:spLocks noGrp="1"/>
          </p:cNvSpPr>
          <p:nvPr>
            <p:ph idx="1"/>
          </p:nvPr>
        </p:nvSpPr>
        <p:spPr>
          <a:xfrm>
            <a:off x="291548" y="1232452"/>
            <a:ext cx="11701669" cy="5625547"/>
          </a:xfrm>
        </p:spPr>
        <p:txBody>
          <a:bodyPr>
            <a:normAutofit fontScale="77500" lnSpcReduction="20000"/>
          </a:bodyPr>
          <a:lstStyle/>
          <a:p>
            <a:r>
              <a:rPr lang="en-AU" dirty="0"/>
              <a:t>1970s energy crisis - caused by the peaking of oil production in major industrial nations (Germany, United States, Canada, etc.) and embargoes from other producers</a:t>
            </a:r>
          </a:p>
          <a:p>
            <a:r>
              <a:rPr lang="en-AU" dirty="0">
                <a:solidFill>
                  <a:srgbClr val="0070C0"/>
                </a:solidFill>
              </a:rPr>
              <a:t>1973 oil crisis </a:t>
            </a:r>
            <a:r>
              <a:rPr lang="en-AU" dirty="0"/>
              <a:t>- caused by an </a:t>
            </a:r>
            <a:r>
              <a:rPr lang="en-AU" b="1" dirty="0">
                <a:solidFill>
                  <a:srgbClr val="0070C0"/>
                </a:solidFill>
              </a:rPr>
              <a:t>OAPEC</a:t>
            </a:r>
            <a:r>
              <a:rPr lang="en-AU" dirty="0"/>
              <a:t> oil export embargo by many of the major Arab oil-producing states, in response to Western support of Israel during the Yom Kippur War (Oct. War </a:t>
            </a:r>
            <a:r>
              <a:rPr lang="ar-IQ" dirty="0"/>
              <a:t>حرب اكتوبر</a:t>
            </a:r>
            <a:r>
              <a:rPr lang="en-AU" dirty="0"/>
              <a:t>)</a:t>
            </a:r>
          </a:p>
          <a:p>
            <a:r>
              <a:rPr lang="en-AU" dirty="0"/>
              <a:t>1979 oil crisis - caused by the Iranian Revolution</a:t>
            </a:r>
            <a:r>
              <a:rPr lang="en-AU" dirty="0">
                <a:solidFill>
                  <a:schemeClr val="bg1"/>
                </a:solidFill>
              </a:rPr>
              <a:t>Gcprrets.gif</a:t>
            </a:r>
          </a:p>
          <a:p>
            <a:r>
              <a:rPr lang="en-AU" dirty="0"/>
              <a:t>1990 oil price shock - caused by the </a:t>
            </a:r>
            <a:r>
              <a:rPr lang="en-AU" b="1" dirty="0">
                <a:solidFill>
                  <a:srgbClr val="0070C0"/>
                </a:solidFill>
              </a:rPr>
              <a:t>Gulf War</a:t>
            </a:r>
          </a:p>
          <a:p>
            <a:r>
              <a:rPr lang="en-AU" dirty="0"/>
              <a:t>The 2000–2001 California electricity crisis - Caused by market manipulation by Enron and failed deregulation; resulted in multiple large-scale power outages</a:t>
            </a:r>
          </a:p>
          <a:p>
            <a:r>
              <a:rPr lang="en-AU" dirty="0"/>
              <a:t>Fuel protests in the United Kingdom in 2000 were caused by a rise in the price of crude oil combined with already relatively high taxation on road fuel in the UK.</a:t>
            </a:r>
          </a:p>
          <a:p>
            <a:r>
              <a:rPr lang="en-AU" dirty="0"/>
              <a:t>North American natural gas crisis 2000-2008</a:t>
            </a:r>
          </a:p>
          <a:p>
            <a:r>
              <a:rPr lang="en-AU" dirty="0"/>
              <a:t>2004 Argentine energy crisis</a:t>
            </a:r>
          </a:p>
          <a:p>
            <a:r>
              <a:rPr lang="en-AU" dirty="0"/>
              <a:t>North Korea has had energy shortages for many years.</a:t>
            </a:r>
          </a:p>
          <a:p>
            <a:r>
              <a:rPr lang="en-AU" dirty="0"/>
              <a:t>Zimbabwe has experienced a shortage of energy supplies for many years due to financial mismanagement.</a:t>
            </a:r>
          </a:p>
          <a:p>
            <a:r>
              <a:rPr lang="en-AU" dirty="0"/>
              <a:t>Political riots occurring during the 2007 Burmese anti-government protests were sparked by rising energy prices.</a:t>
            </a:r>
          </a:p>
          <a:p>
            <a:endParaRPr lang="en-AU" dirty="0"/>
          </a:p>
        </p:txBody>
      </p:sp>
    </p:spTree>
    <p:extLst>
      <p:ext uri="{BB962C8B-B14F-4D97-AF65-F5344CB8AC3E}">
        <p14:creationId xmlns:p14="http://schemas.microsoft.com/office/powerpoint/2010/main" val="2155950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BD25E-8DBD-4BCB-AE7F-BF9FC46426E5}"/>
              </a:ext>
            </a:extLst>
          </p:cNvPr>
          <p:cNvSpPr>
            <a:spLocks noGrp="1"/>
          </p:cNvSpPr>
          <p:nvPr>
            <p:ph type="title"/>
          </p:nvPr>
        </p:nvSpPr>
        <p:spPr>
          <a:xfrm>
            <a:off x="838200" y="100082"/>
            <a:ext cx="10515600" cy="920336"/>
          </a:xfrm>
        </p:spPr>
        <p:txBody>
          <a:bodyPr/>
          <a:lstStyle/>
          <a:p>
            <a:r>
              <a:rPr lang="en-AU" b="1" dirty="0">
                <a:solidFill>
                  <a:srgbClr val="0070C0"/>
                </a:solidFill>
              </a:rPr>
              <a:t>Energy crisis - Cont.</a:t>
            </a:r>
          </a:p>
        </p:txBody>
      </p:sp>
      <p:sp>
        <p:nvSpPr>
          <p:cNvPr id="3" name="Content Placeholder 2">
            <a:extLst>
              <a:ext uri="{FF2B5EF4-FFF2-40B4-BE49-F238E27FC236}">
                <a16:creationId xmlns:a16="http://schemas.microsoft.com/office/drawing/2014/main" id="{7E4D0163-C989-4BA0-B779-26D135A6568D}"/>
              </a:ext>
            </a:extLst>
          </p:cNvPr>
          <p:cNvSpPr>
            <a:spLocks noGrp="1"/>
          </p:cNvSpPr>
          <p:nvPr>
            <p:ph idx="1"/>
          </p:nvPr>
        </p:nvSpPr>
        <p:spPr>
          <a:xfrm>
            <a:off x="106017" y="1020418"/>
            <a:ext cx="11953461" cy="5632173"/>
          </a:xfrm>
        </p:spPr>
        <p:txBody>
          <a:bodyPr>
            <a:normAutofit fontScale="70000" lnSpcReduction="20000"/>
          </a:bodyPr>
          <a:lstStyle/>
          <a:p>
            <a:r>
              <a:rPr lang="en-AU" dirty="0"/>
              <a:t>2000s energy crisis - Since 2003, a rise in prices caused by continued global increases in petroleum demand coupled with production stagnation, the falling value of the U.S. dollar, and a myriad of other secondary causes.</a:t>
            </a:r>
          </a:p>
          <a:p>
            <a:r>
              <a:rPr lang="en-AU" dirty="0"/>
              <a:t>2008 Central Asia energy crisis, caused by abnormally cold temperatures and low water levels in an area dependent on hydroelectric power. At the same time the South African President was appeasing fears of a prolonged electricity crisis in South Africa. "Mbeki in pledge on energy crisis". Financial Times. Retrieved 2008-02-10.</a:t>
            </a:r>
          </a:p>
          <a:p>
            <a:r>
              <a:rPr lang="en-AU" dirty="0"/>
              <a:t>In February 2008 the President of Pakistan announced plans to tackle energy shortages that were reaching crisis stage, despite having significant hydrocarbon reserves,. In April 2010, the Pakistani government announced the Pakistan national energy policy, which extended the official weekend and banned neon lights in response to a growing electricity shortage.[5]</a:t>
            </a:r>
          </a:p>
          <a:p>
            <a:r>
              <a:rPr lang="en-AU" dirty="0"/>
              <a:t>South African electrical crisis. The South African crisis led to large price rises for platinum in February 2008 and reduced gold production.</a:t>
            </a:r>
          </a:p>
          <a:p>
            <a:r>
              <a:rPr lang="en-AU" dirty="0"/>
              <a:t>China experienced severe energy shortages towards the end of 2005 and again in early 2008. During the latter crisis they suffered severe damage to power networks along with diesel and coal shortages. Supplies of electricity in Guangdong province, the manufacturing hub of China, are predicted to fall short by an estimated 10 GW. In 2011 China was forecast to have a second quarter electrical power deficit of 44.85 - 49.85 GW.</a:t>
            </a:r>
          </a:p>
          <a:p>
            <a:r>
              <a:rPr lang="en-AU" dirty="0"/>
              <a:t>Nepal experienced severe energy crisis in 2015 when India created an economic blockade to Nepal. Nepal faced the shortages of various kinds of petroleum products and food materials which affected severely on Nepal's economy.</a:t>
            </a:r>
          </a:p>
          <a:p>
            <a:r>
              <a:rPr lang="en-AU" dirty="0"/>
              <a:t>The Gaza electricity crisis is a result of the tensions between Hamas, who rules the Gaza Strip, and the Palestinian Authority/Fatah, who rules the West Bank over custom tax revenue, funding of the Gaza Strip, and political authority. Residents receive electricity for a few hours a day on a rolling blackout schedule.</a:t>
            </a:r>
          </a:p>
        </p:txBody>
      </p:sp>
    </p:spTree>
    <p:extLst>
      <p:ext uri="{BB962C8B-B14F-4D97-AF65-F5344CB8AC3E}">
        <p14:creationId xmlns:p14="http://schemas.microsoft.com/office/powerpoint/2010/main" val="2675606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40D907-B68F-4E94-9270-1E57420F26C1}"/>
              </a:ext>
            </a:extLst>
          </p:cNvPr>
          <p:cNvSpPr>
            <a:spLocks noGrp="1"/>
          </p:cNvSpPr>
          <p:nvPr>
            <p:ph idx="1"/>
          </p:nvPr>
        </p:nvSpPr>
        <p:spPr>
          <a:xfrm>
            <a:off x="212035" y="569843"/>
            <a:ext cx="11767930" cy="6109253"/>
          </a:xfrm>
        </p:spPr>
        <p:txBody>
          <a:bodyPr>
            <a:normAutofit/>
          </a:bodyPr>
          <a:lstStyle/>
          <a:p>
            <a:r>
              <a:rPr lang="en-AU" b="1" dirty="0"/>
              <a:t>Renewable energy</a:t>
            </a:r>
            <a:r>
              <a:rPr lang="en-AU" dirty="0"/>
              <a:t> is energy that is collected from </a:t>
            </a:r>
            <a:r>
              <a:rPr lang="en-AU" dirty="0">
                <a:hlinkClick r:id="rId2" tooltip="Renewable resource"/>
              </a:rPr>
              <a:t>renewable resources</a:t>
            </a:r>
            <a:r>
              <a:rPr lang="en-AU" dirty="0"/>
              <a:t>, which are naturally replenished on a </a:t>
            </a:r>
            <a:r>
              <a:rPr lang="en-AU" dirty="0">
                <a:hlinkClick r:id="rId3" tooltip="Orders of magnitude (time)"/>
              </a:rPr>
              <a:t>human timescale</a:t>
            </a:r>
            <a:r>
              <a:rPr lang="en-AU" dirty="0"/>
              <a:t>, such as </a:t>
            </a:r>
            <a:r>
              <a:rPr lang="en-AU" dirty="0">
                <a:hlinkClick r:id="rId4" tooltip="Sunlight"/>
              </a:rPr>
              <a:t>sunlight</a:t>
            </a:r>
            <a:r>
              <a:rPr lang="en-AU" dirty="0"/>
              <a:t>, </a:t>
            </a:r>
            <a:r>
              <a:rPr lang="en-AU" dirty="0">
                <a:hlinkClick r:id="rId5" tooltip="Wind power"/>
              </a:rPr>
              <a:t>wind</a:t>
            </a:r>
            <a:r>
              <a:rPr lang="en-AU" dirty="0"/>
              <a:t>, </a:t>
            </a:r>
            <a:r>
              <a:rPr lang="en-AU" dirty="0">
                <a:hlinkClick r:id="rId6" tooltip="Rain"/>
              </a:rPr>
              <a:t>rain</a:t>
            </a:r>
            <a:r>
              <a:rPr lang="en-AU" dirty="0"/>
              <a:t>, </a:t>
            </a:r>
            <a:r>
              <a:rPr lang="en-AU" dirty="0">
                <a:hlinkClick r:id="rId7" tooltip="Tidal power"/>
              </a:rPr>
              <a:t>tides</a:t>
            </a:r>
            <a:r>
              <a:rPr lang="en-AU" dirty="0"/>
              <a:t>, </a:t>
            </a:r>
            <a:r>
              <a:rPr lang="en-AU" dirty="0">
                <a:hlinkClick r:id="rId8" tooltip="Wave power"/>
              </a:rPr>
              <a:t>waves</a:t>
            </a:r>
            <a:r>
              <a:rPr lang="en-AU" dirty="0"/>
              <a:t>, and </a:t>
            </a:r>
            <a:r>
              <a:rPr lang="en-AU" dirty="0">
                <a:hlinkClick r:id="rId9" tooltip="Geothermal energy"/>
              </a:rPr>
              <a:t>geothermal heat</a:t>
            </a:r>
            <a:r>
              <a:rPr lang="en-AU" dirty="0"/>
              <a:t>. </a:t>
            </a:r>
          </a:p>
          <a:p>
            <a:r>
              <a:rPr lang="en-AU" dirty="0"/>
              <a:t>Renewable energy often provides energy in four important </a:t>
            </a:r>
          </a:p>
          <a:p>
            <a:pPr marL="0" indent="0">
              <a:buNone/>
            </a:pPr>
            <a:r>
              <a:rPr lang="en-AU" dirty="0"/>
              <a:t>areas: </a:t>
            </a:r>
            <a:r>
              <a:rPr lang="en-AU" dirty="0">
                <a:hlinkClick r:id="rId10" tooltip="Electricity generation"/>
              </a:rPr>
              <a:t>electricity generation</a:t>
            </a:r>
            <a:r>
              <a:rPr lang="en-AU" dirty="0"/>
              <a:t>, </a:t>
            </a:r>
            <a:r>
              <a:rPr lang="en-AU" dirty="0">
                <a:hlinkClick r:id="rId11" tooltip="Space heating"/>
              </a:rPr>
              <a:t>air</a:t>
            </a:r>
            <a:r>
              <a:rPr lang="en-AU" dirty="0"/>
              <a:t> and </a:t>
            </a:r>
            <a:r>
              <a:rPr lang="en-AU" dirty="0">
                <a:hlinkClick r:id="rId12" tooltip="Water heating"/>
              </a:rPr>
              <a:t>water heating</a:t>
            </a:r>
            <a:r>
              <a:rPr lang="en-AU" dirty="0"/>
              <a:t>/</a:t>
            </a:r>
            <a:r>
              <a:rPr lang="en-AU" dirty="0">
                <a:hlinkClick r:id="rId13" tooltip="Air conditioning"/>
              </a:rPr>
              <a:t>cooling</a:t>
            </a:r>
            <a:r>
              <a:rPr lang="en-AU" dirty="0"/>
              <a:t>, </a:t>
            </a:r>
          </a:p>
          <a:p>
            <a:pPr marL="0" indent="0">
              <a:buNone/>
            </a:pPr>
            <a:r>
              <a:rPr lang="en-AU" dirty="0">
                <a:hlinkClick r:id="rId14" tooltip="Transportation"/>
              </a:rPr>
              <a:t>transportation</a:t>
            </a:r>
            <a:r>
              <a:rPr lang="en-AU" dirty="0"/>
              <a:t>, and </a:t>
            </a:r>
            <a:r>
              <a:rPr lang="en-AU" dirty="0">
                <a:hlinkClick r:id="rId15" tooltip="Stand-alone power system"/>
              </a:rPr>
              <a:t>rural (off-grid)</a:t>
            </a:r>
            <a:r>
              <a:rPr lang="en-AU" dirty="0"/>
              <a:t> energy services.</a:t>
            </a:r>
          </a:p>
          <a:p>
            <a:pPr marL="0" indent="0">
              <a:buNone/>
            </a:pPr>
            <a:r>
              <a:rPr lang="en-AU" u="sng" dirty="0"/>
              <a:t>Links:</a:t>
            </a:r>
          </a:p>
          <a:p>
            <a:pPr marL="0" indent="0">
              <a:buNone/>
            </a:pPr>
            <a:endParaRPr lang="en-AU" dirty="0"/>
          </a:p>
          <a:p>
            <a:pPr marL="0" indent="0">
              <a:buNone/>
            </a:pPr>
            <a:r>
              <a:rPr lang="en-AU" sz="2400" dirty="0">
                <a:hlinkClick r:id="rId10"/>
              </a:rPr>
              <a:t>https://en.wikipedia.org/wiki/Electricity</a:t>
            </a:r>
            <a:r>
              <a:rPr lang="en-AU" sz="2400">
                <a:hlinkClick r:id="rId10"/>
              </a:rPr>
              <a:t>_generation</a:t>
            </a:r>
            <a:endParaRPr lang="en-AU" dirty="0"/>
          </a:p>
          <a:p>
            <a:r>
              <a:rPr lang="en-AU" sz="2000" dirty="0">
                <a:hlinkClick r:id="rId16"/>
              </a:rPr>
              <a:t>https://www.iea.org/data-and-statistics?country=WORLD&amp;fuel=Energy%20supply&amp;indicator=ElecGenByFuel</a:t>
            </a:r>
            <a:endParaRPr lang="en-AU" sz="2000" dirty="0"/>
          </a:p>
          <a:p>
            <a:r>
              <a:rPr lang="en-AU" dirty="0">
                <a:hlinkClick r:id="rId17"/>
              </a:rPr>
              <a:t>https://www.iea.org/data-and-statistics/charts</a:t>
            </a:r>
            <a:endParaRPr lang="en-AU" dirty="0"/>
          </a:p>
          <a:p>
            <a:endParaRPr lang="en-AU" dirty="0"/>
          </a:p>
        </p:txBody>
      </p:sp>
      <p:pic>
        <p:nvPicPr>
          <p:cNvPr id="5" name="Picture 4">
            <a:extLst>
              <a:ext uri="{FF2B5EF4-FFF2-40B4-BE49-F238E27FC236}">
                <a16:creationId xmlns:a16="http://schemas.microsoft.com/office/drawing/2014/main" id="{CFA84C28-F8E2-4B26-A793-45D8D5EB542D}"/>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9237785" y="1042695"/>
            <a:ext cx="2835965" cy="5540025"/>
          </a:xfrm>
          <a:prstGeom prst="rect">
            <a:avLst/>
          </a:prstGeom>
        </p:spPr>
      </p:pic>
    </p:spTree>
    <p:extLst>
      <p:ext uri="{BB962C8B-B14F-4D97-AF65-F5344CB8AC3E}">
        <p14:creationId xmlns:p14="http://schemas.microsoft.com/office/powerpoint/2010/main" val="221435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F892D-4ACD-4ACE-BAD3-A6BC41BAD6DB}"/>
              </a:ext>
            </a:extLst>
          </p:cNvPr>
          <p:cNvSpPr>
            <a:spLocks noGrp="1"/>
          </p:cNvSpPr>
          <p:nvPr>
            <p:ph type="title"/>
          </p:nvPr>
        </p:nvSpPr>
        <p:spPr/>
        <p:txBody>
          <a:bodyPr/>
          <a:lstStyle/>
          <a:p>
            <a:r>
              <a:rPr lang="en-AU" dirty="0"/>
              <a:t>Overview</a:t>
            </a:r>
          </a:p>
        </p:txBody>
      </p:sp>
      <p:sp>
        <p:nvSpPr>
          <p:cNvPr id="3" name="Content Placeholder 2">
            <a:extLst>
              <a:ext uri="{FF2B5EF4-FFF2-40B4-BE49-F238E27FC236}">
                <a16:creationId xmlns:a16="http://schemas.microsoft.com/office/drawing/2014/main" id="{96A09349-A942-43C9-9AF6-55AA2F6FEEC1}"/>
              </a:ext>
            </a:extLst>
          </p:cNvPr>
          <p:cNvSpPr>
            <a:spLocks noGrp="1"/>
          </p:cNvSpPr>
          <p:nvPr>
            <p:ph idx="1"/>
          </p:nvPr>
        </p:nvSpPr>
        <p:spPr/>
        <p:txBody>
          <a:bodyPr/>
          <a:lstStyle/>
          <a:p>
            <a:r>
              <a:rPr lang="en-AU" dirty="0"/>
              <a:t>Renewable energy flows involve natural phenomena such as </a:t>
            </a:r>
            <a:r>
              <a:rPr lang="en-AU" u="sng" dirty="0">
                <a:hlinkClick r:id="rId2" tooltip="Sunlight"/>
              </a:rPr>
              <a:t>sunlight</a:t>
            </a:r>
            <a:r>
              <a:rPr lang="en-AU" dirty="0"/>
              <a:t>, </a:t>
            </a:r>
            <a:r>
              <a:rPr lang="en-AU" u="sng" dirty="0">
                <a:hlinkClick r:id="rId3" tooltip="Wind"/>
              </a:rPr>
              <a:t>wind</a:t>
            </a:r>
            <a:r>
              <a:rPr lang="en-AU" dirty="0"/>
              <a:t>, </a:t>
            </a:r>
            <a:r>
              <a:rPr lang="en-AU" u="sng" dirty="0">
                <a:hlinkClick r:id="rId4" tooltip="Tide"/>
              </a:rPr>
              <a:t>tides</a:t>
            </a:r>
            <a:r>
              <a:rPr lang="en-AU" dirty="0"/>
              <a:t>, </a:t>
            </a:r>
            <a:r>
              <a:rPr lang="en-AU" u="sng" dirty="0">
                <a:hlinkClick r:id="rId5" tooltip="Biomass"/>
              </a:rPr>
              <a:t>plant growth</a:t>
            </a:r>
            <a:r>
              <a:rPr lang="en-AU" dirty="0"/>
              <a:t>, and </a:t>
            </a:r>
            <a:r>
              <a:rPr lang="en-AU" u="sng" dirty="0">
                <a:hlinkClick r:id="rId6" tooltip="Geothermal heating"/>
              </a:rPr>
              <a:t>geothermal heat</a:t>
            </a:r>
            <a:r>
              <a:rPr lang="en-AU" dirty="0"/>
              <a:t>, as the </a:t>
            </a:r>
            <a:r>
              <a:rPr lang="en-AU" u="sng" dirty="0">
                <a:hlinkClick r:id="rId7" tooltip="International Energy Agency"/>
              </a:rPr>
              <a:t>International Energy Agency</a:t>
            </a:r>
            <a:r>
              <a:rPr lang="en-AU" dirty="0"/>
              <a:t> explains:</a:t>
            </a:r>
          </a:p>
          <a:p>
            <a:r>
              <a:rPr lang="en-AU" dirty="0"/>
              <a:t>Renewable energy is derived from natural processes that are replenished constantly. In its various forms, it derives directly from the sun, or from heat generated deep within the earth. Included in the definition is electricity and heat generated from solar, wind, ocean, </a:t>
            </a:r>
            <a:r>
              <a:rPr lang="en-AU" u="sng" dirty="0">
                <a:hlinkClick r:id="rId8" tooltip="Hydropower"/>
              </a:rPr>
              <a:t>hydropower</a:t>
            </a:r>
            <a:r>
              <a:rPr lang="en-AU" dirty="0"/>
              <a:t>, biomass, geothermal resources, and biofuels and hydrogen derived from renewable resources</a:t>
            </a:r>
          </a:p>
        </p:txBody>
      </p:sp>
    </p:spTree>
    <p:extLst>
      <p:ext uri="{BB962C8B-B14F-4D97-AF65-F5344CB8AC3E}">
        <p14:creationId xmlns:p14="http://schemas.microsoft.com/office/powerpoint/2010/main" val="942887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b/b6/Total_World_Energy_Consumption_by_Source_2013.png/1024px-Total_World_Energy_Consumption_by_Source_2013.png">
            <a:extLst>
              <a:ext uri="{FF2B5EF4-FFF2-40B4-BE49-F238E27FC236}">
                <a16:creationId xmlns:a16="http://schemas.microsoft.com/office/drawing/2014/main" id="{343DF3D7-29A8-469A-88CF-F9895B5709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635" y="589890"/>
            <a:ext cx="11397051" cy="5665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384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1449</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Renewable Energy Utilization EP409, 4th Level course Dept.: Engineering of Power and Electrical Machines 1st lecture , April 2021</vt:lpstr>
      <vt:lpstr>Environmental impact of conventional fossil fuel </vt:lpstr>
      <vt:lpstr>PowerPoint Presentation</vt:lpstr>
      <vt:lpstr>PowerPoint Presentation</vt:lpstr>
      <vt:lpstr>Energy Crisis</vt:lpstr>
      <vt:lpstr>Energy crisis - Cont.</vt:lpstr>
      <vt:lpstr>PowerPoint Presentation</vt:lpstr>
      <vt:lpstr>Overview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Hatim Ghadhban Abood</dc:creator>
  <cp:lastModifiedBy>Hatim Ghadhban Abood</cp:lastModifiedBy>
  <cp:revision>44</cp:revision>
  <dcterms:created xsi:type="dcterms:W3CDTF">2019-02-22T15:27:27Z</dcterms:created>
  <dcterms:modified xsi:type="dcterms:W3CDTF">2021-04-24T22:28:17Z</dcterms:modified>
</cp:coreProperties>
</file>